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nvPr>
        </p:nvGraphicFramePr>
        <p:xfrm>
          <a:off x="478582" y="908652"/>
          <a:ext cx="11233248" cy="1920240"/>
        </p:xfrm>
        <a:graphic>
          <a:graphicData uri="http://schemas.openxmlformats.org/drawingml/2006/table">
            <a:tbl>
              <a:tblPr firstRow="1" firstCol="1" bandRow="1"/>
              <a:tblGrid>
                <a:gridCol w="1080120">
                  <a:extLst>
                    <a:ext uri="{9D8B030D-6E8A-4147-A177-3AD203B41FA5}">
                      <a16:colId xmlns:a16="http://schemas.microsoft.com/office/drawing/2014/main" val="733388309"/>
                    </a:ext>
                  </a:extLst>
                </a:gridCol>
                <a:gridCol w="10153128">
                  <a:extLst>
                    <a:ext uri="{9D8B030D-6E8A-4147-A177-3AD203B41FA5}">
                      <a16:colId xmlns:a16="http://schemas.microsoft.com/office/drawing/2014/main" val="394509399"/>
                    </a:ext>
                  </a:extLst>
                </a:gridCol>
              </a:tblGrid>
              <a:tr h="0">
                <a:tc gridSpan="2">
                  <a:txBody>
                    <a:bodyPr/>
                    <a:lstStyle/>
                    <a:p>
                      <a:pPr algn="ctr" hangingPunct="0">
                        <a:lnSpc>
                          <a:spcPct val="150000"/>
                        </a:lnSpc>
                        <a:spcAft>
                          <a:spcPts val="0"/>
                        </a:spcAf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New</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Landing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Spacesuit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4178189637"/>
                  </a:ext>
                </a:extLst>
              </a:tr>
              <a:tr h="37623">
                <a:tc>
                  <a:txBody>
                    <a:bodyPr/>
                    <a:lstStyle/>
                    <a:p>
                      <a:pPr algn="ctr" hangingPunct="0">
                        <a:lnSpc>
                          <a:spcPct val="150000"/>
                        </a:lnSpc>
                        <a:spcAft>
                          <a:spcPts val="0"/>
                        </a:spcAf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800" smtClean="0">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very</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astronauts</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work</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outside</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their</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landing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craft</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long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possible.</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34" marR="3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3879641"/>
                  </a:ext>
                </a:extLst>
              </a:tr>
            </a:tbl>
          </a:graphicData>
        </a:graphic>
      </p:graphicFrame>
      <p:sp>
        <p:nvSpPr>
          <p:cNvPr id="5" name="矩形 4"/>
          <p:cNvSpPr/>
          <p:nvPr/>
        </p:nvSpPr>
        <p:spPr>
          <a:xfrm>
            <a:off x="3376154" y="1565254"/>
            <a:ext cx="883575" cy="523220"/>
          </a:xfrm>
          <a:prstGeom prst="rect">
            <a:avLst/>
          </a:prstGeom>
        </p:spPr>
        <p:txBody>
          <a:bodyPr wrap="none">
            <a:spAutoFit/>
          </a:bodyPr>
          <a:lstStyle/>
          <a:p>
            <a:r>
              <a:rPr lang="en-US" altLang="zh-CN"/>
              <a:t>light</a:t>
            </a:r>
            <a:endParaRPr lang="zh-CN" altLang="en-US"/>
          </a:p>
        </p:txBody>
      </p:sp>
      <p:sp>
        <p:nvSpPr>
          <p:cNvPr id="6" name="内容占位符 1"/>
          <p:cNvSpPr>
            <a:spLocks noGrp="1"/>
          </p:cNvSpPr>
          <p:nvPr>
            <p:ph idx="1"/>
          </p:nvPr>
        </p:nvSpPr>
        <p:spPr>
          <a:xfrm>
            <a:off x="369998" y="2854684"/>
            <a:ext cx="11485848" cy="3970318"/>
          </a:xfrm>
        </p:spPr>
        <p:txBody>
          <a:bodyPr/>
          <a:lstStyle/>
          <a:p>
            <a:pPr hangingPunct="0">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根据最后一段中的</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“Astronauts will stay as long as possible outside their landing craft to finish their missions. Therefore, designers must make the spacesuit as light as possible to reduce the physical burden of astronauts</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可知，宇航员将尽可能长时间待在登陆艇外完成任务。因此，设计师必须使宇航服尽可能轻，以减轻宇航员的身体负担。故填</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light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41388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1044110"/>
            <a:ext cx="11485848" cy="3750042"/>
          </a:xfrm>
          <a:prstGeom prst="rect">
            <a:avLst/>
          </a:prstGeom>
        </p:spPr>
      </p:pic>
      <p:pic>
        <p:nvPicPr>
          <p:cNvPr id="10" name="译文.eps" descr="id:2147487336;FounderCES"/>
          <p:cNvPicPr/>
          <p:nvPr/>
        </p:nvPicPr>
        <p:blipFill>
          <a:blip r:embed="rId3"/>
          <a:stretch>
            <a:fillRect/>
          </a:stretch>
        </p:blipFill>
        <p:spPr>
          <a:xfrm>
            <a:off x="550590" y="3344803"/>
            <a:ext cx="1224136" cy="378439"/>
          </a:xfrm>
          <a:prstGeom prst="rect">
            <a:avLst/>
          </a:prstGeom>
        </p:spPr>
      </p:pic>
      <p:pic>
        <p:nvPicPr>
          <p:cNvPr id="12" name="图片 11"/>
          <p:cNvPicPr>
            <a:picLocks noChangeAspect="1"/>
          </p:cNvPicPr>
          <p:nvPr/>
        </p:nvPicPr>
        <p:blipFill>
          <a:blip r:embed="rId4"/>
          <a:stretch>
            <a:fillRect/>
          </a:stretch>
        </p:blipFill>
        <p:spPr>
          <a:xfrm>
            <a:off x="364633" y="970428"/>
            <a:ext cx="2850254" cy="553993"/>
          </a:xfrm>
          <a:prstGeom prst="rect">
            <a:avLst/>
          </a:prstGeom>
        </p:spPr>
      </p:pic>
      <p:sp>
        <p:nvSpPr>
          <p:cNvPr id="2" name="内容占位符 1"/>
          <p:cNvSpPr>
            <a:spLocks noGrp="1"/>
          </p:cNvSpPr>
          <p:nvPr>
            <p:ph idx="1"/>
          </p:nvPr>
        </p:nvSpPr>
        <p:spPr>
          <a:xfrm>
            <a:off x="360854" y="1377832"/>
            <a:ext cx="11485848" cy="3416320"/>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Therefore, designers must make the spacesuit as light as possible to reduce the physical burden of astronauts.</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因此</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设计师必须使宇航服尽可能轻</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以减少宇航员的体力负担</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572267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2456898"/>
          </a:xfrm>
          <a:prstGeom prst="rect">
            <a:avLst/>
          </a:prstGeom>
        </p:spPr>
      </p:pic>
      <p:pic>
        <p:nvPicPr>
          <p:cNvPr id="11" name="分析.eps" descr="id:2147487343;FounderCES"/>
          <p:cNvPicPr/>
          <p:nvPr/>
        </p:nvPicPr>
        <p:blipFill>
          <a:blip r:embed="rId3"/>
          <a:stretch>
            <a:fillRect/>
          </a:stretch>
        </p:blipFill>
        <p:spPr>
          <a:xfrm>
            <a:off x="498522" y="1187508"/>
            <a:ext cx="1250325" cy="386536"/>
          </a:xfrm>
          <a:prstGeom prst="rect">
            <a:avLst/>
          </a:prstGeom>
        </p:spPr>
      </p:pic>
      <p:sp>
        <p:nvSpPr>
          <p:cNvPr id="2" name="内容占位符 1"/>
          <p:cNvSpPr>
            <a:spLocks noGrp="1"/>
          </p:cNvSpPr>
          <p:nvPr>
            <p:ph idx="1"/>
          </p:nvPr>
        </p:nvSpPr>
        <p:spPr>
          <a:xfrm>
            <a:off x="360854" y="876826"/>
            <a:ext cx="11485848" cy="2480166"/>
          </a:xfrm>
        </p:spPr>
        <p:txBody>
          <a:bodyPr/>
          <a:lstStyle/>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a:latin typeface="Times New Roman" panose="02020603050405020304" pitchFamily="18" charset="0"/>
                <a:ea typeface="宋体" panose="02010600030101010101" pitchFamily="2" charset="-122"/>
                <a:cs typeface="Times New Roman" panose="02020603050405020304" pitchFamily="18" charset="0"/>
              </a:rPr>
              <a:t>句是一个简单句，基本结构是</a:t>
            </a:r>
            <a:r>
              <a:rPr lang="en-US" altLang="zh-CN">
                <a:latin typeface="Times New Roman" panose="02020603050405020304" pitchFamily="18" charset="0"/>
                <a:ea typeface="宋体" panose="02010600030101010101" pitchFamily="2" charset="-122"/>
                <a:cs typeface="Times New Roman" panose="02020603050405020304" pitchFamily="18" charset="0"/>
              </a:rPr>
              <a:t>“make sb/sth</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i="1">
                <a:latin typeface="Times New Roman" panose="02020603050405020304" pitchFamily="18" charset="0"/>
                <a:ea typeface="宋体" panose="02010600030101010101" pitchFamily="2" charset="-122"/>
                <a:cs typeface="Times New Roman" panose="02020603050405020304" pitchFamily="18" charset="0"/>
              </a:rPr>
              <a:t>adj</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“to reduce the physical burden of astronauts”</a:t>
            </a:r>
            <a:r>
              <a:rPr lang="zh-CN" altLang="zh-CN">
                <a:latin typeface="Times New Roman" panose="02020603050405020304" pitchFamily="18" charset="0"/>
                <a:ea typeface="宋体" panose="02010600030101010101" pitchFamily="2" charset="-122"/>
                <a:cs typeface="Times New Roman" panose="02020603050405020304" pitchFamily="18" charset="0"/>
              </a:rPr>
              <a:t>是动词不定式短语作目的状语</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51801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406573" y="857772"/>
            <a:ext cx="11414251" cy="1187699"/>
          </a:xfrm>
          <a:prstGeom prst="rect">
            <a:avLst/>
          </a:prstGeom>
        </p:spPr>
      </p:pic>
      <p:pic>
        <p:nvPicPr>
          <p:cNvPr id="6" name="图片 5"/>
          <p:cNvPicPr>
            <a:picLocks noChangeAspect="1"/>
          </p:cNvPicPr>
          <p:nvPr/>
        </p:nvPicPr>
        <p:blipFill>
          <a:blip r:embed="rId3"/>
          <a:stretch>
            <a:fillRect/>
          </a:stretch>
        </p:blipFill>
        <p:spPr>
          <a:xfrm>
            <a:off x="3120960" y="2132856"/>
            <a:ext cx="5948491" cy="752725"/>
          </a:xfrm>
          <a:prstGeom prst="rect">
            <a:avLst/>
          </a:prstGeom>
        </p:spPr>
      </p:pic>
      <p:pic>
        <p:nvPicPr>
          <p:cNvPr id="9" name="图片 8"/>
          <p:cNvPicPr>
            <a:picLocks noChangeAspect="1"/>
          </p:cNvPicPr>
          <p:nvPr/>
        </p:nvPicPr>
        <p:blipFill>
          <a:blip r:embed="rId4"/>
          <a:stretch>
            <a:fillRect/>
          </a:stretch>
        </p:blipFill>
        <p:spPr>
          <a:xfrm>
            <a:off x="550590" y="3064915"/>
            <a:ext cx="3024336" cy="790377"/>
          </a:xfrm>
          <a:prstGeom prst="rect">
            <a:avLst/>
          </a:prstGeom>
        </p:spPr>
      </p:pic>
      <p:sp>
        <p:nvSpPr>
          <p:cNvPr id="11" name="内容占位符 1"/>
          <p:cNvSpPr>
            <a:spLocks noGrp="1"/>
          </p:cNvSpPr>
          <p:nvPr>
            <p:ph idx="1"/>
          </p:nvPr>
        </p:nvSpPr>
        <p:spPr>
          <a:xfrm>
            <a:off x="360854" y="3042826"/>
            <a:ext cx="11485848" cy="175432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文章</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介绍了中国公布的第一套登月服的优点与功能</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54466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574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plans to carry out its first manned mission to the moon around 2030. To make the plan go well, it has designed a new moon-landing spacesuit.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49622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973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new moon-landing spacesuit appeared for the first time at the third Spacesuit Technology Forum in Chongqing. The spacesuit is very cool. It’s a white suit with red stripes on it. The red stripes on the upper limbs are like ribbons from Dunhuang art, while those on the lower limbs are like rocket flames. The design of the spacesuit brings traditional art and the brave spirit of Chinese people together.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09605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973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no air on the Moon and it’s very hot or cold. The spacesuit is made to protect astronauts from the Moon’s terrible environment. The suit has a control panel that is easy to use, as well as cameras for recording what astronauts will see on the Moon. When wearing the special suit, astronauts will be able to walk, climb, drive and carry out scientific tasks on the Moon.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58272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973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in all, the spacesuit is light and safe. Yang Yuguang, from the International Astronautical Federation’s Space Transportation Committee, said, “Preparing for a moonwalk will include many steps. Astronauts will stay as long as possible outside their landing craft to finish their missions. Therefore, designers must make the spacesuit as light as possible to reduce the physical burden of astronauts.”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10230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nvPr>
        </p:nvGraphicFramePr>
        <p:xfrm>
          <a:off x="478582" y="764704"/>
          <a:ext cx="11233248" cy="3200400"/>
        </p:xfrm>
        <a:graphic>
          <a:graphicData uri="http://schemas.openxmlformats.org/drawingml/2006/table">
            <a:tbl>
              <a:tblPr firstRow="1" firstCol="1" bandRow="1"/>
              <a:tblGrid>
                <a:gridCol w="2088232">
                  <a:extLst>
                    <a:ext uri="{9D8B030D-6E8A-4147-A177-3AD203B41FA5}">
                      <a16:colId xmlns:a16="http://schemas.microsoft.com/office/drawing/2014/main" val="733388309"/>
                    </a:ext>
                  </a:extLst>
                </a:gridCol>
                <a:gridCol w="9145016">
                  <a:extLst>
                    <a:ext uri="{9D8B030D-6E8A-4147-A177-3AD203B41FA5}">
                      <a16:colId xmlns:a16="http://schemas.microsoft.com/office/drawing/2014/main" val="394509399"/>
                    </a:ext>
                  </a:extLst>
                </a:gridCol>
              </a:tblGrid>
              <a:tr h="74743">
                <a:tc gridSpan="2">
                  <a:txBody>
                    <a:bodyPr/>
                    <a:lstStyle/>
                    <a:p>
                      <a:pPr algn="ctr" hangingPunct="0">
                        <a:lnSpc>
                          <a:spcPct val="150000"/>
                        </a:lnSpc>
                        <a:spcAft>
                          <a:spcPts val="0"/>
                        </a:spcAf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New</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Landing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Spacesuit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4178189637"/>
                  </a:ext>
                </a:extLst>
              </a:tr>
              <a:tr h="169835">
                <a:tc>
                  <a:txBody>
                    <a:bodyPr/>
                    <a:lstStyle/>
                    <a:p>
                      <a:pPr algn="ctr" hangingPunct="0">
                        <a:lnSpc>
                          <a:spcPct val="150000"/>
                        </a:lnSpc>
                        <a:spcAft>
                          <a:spcPts val="0"/>
                        </a:spcAf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Why</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plans</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carry</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out</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its</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first</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manned</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mission</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around</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2030.</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34" marR="3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3446400"/>
                  </a:ext>
                </a:extLst>
              </a:tr>
              <a:tr h="159087">
                <a:tc>
                  <a:txBody>
                    <a:bodyPr/>
                    <a:lstStyle/>
                    <a:p>
                      <a:pPr algn="ctr" hangingPunct="0">
                        <a:lnSpc>
                          <a:spcPct val="150000"/>
                        </a:lnSpc>
                        <a:spcAft>
                          <a:spcPts val="0"/>
                        </a:spcAf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Where</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first</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appeared</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third</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Spacesuit</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Technology</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Forum</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en-US" sz="28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r>
                        <a:rPr lang="en-US" sz="28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34" marR="3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4297801"/>
                  </a:ext>
                </a:extLst>
              </a:tr>
            </a:tbl>
          </a:graphicData>
        </a:graphic>
      </p:graphicFrame>
      <p:sp>
        <p:nvSpPr>
          <p:cNvPr id="3" name="矩形 2"/>
          <p:cNvSpPr/>
          <p:nvPr/>
        </p:nvSpPr>
        <p:spPr>
          <a:xfrm>
            <a:off x="2828968" y="3297502"/>
            <a:ext cx="1883849" cy="523220"/>
          </a:xfrm>
          <a:prstGeom prst="rect">
            <a:avLst/>
          </a:prstGeom>
        </p:spPr>
        <p:txBody>
          <a:bodyPr wrap="none">
            <a:spAutoFit/>
          </a:bodyPr>
          <a:lstStyle/>
          <a:p>
            <a:r>
              <a:rPr lang="en-US" altLang="zh-CN"/>
              <a:t>Chongqing</a:t>
            </a:r>
            <a:endParaRPr lang="zh-CN" altLang="en-US"/>
          </a:p>
        </p:txBody>
      </p:sp>
      <p:sp>
        <p:nvSpPr>
          <p:cNvPr id="4" name="内容占位符 1"/>
          <p:cNvSpPr>
            <a:spLocks noGrp="1"/>
          </p:cNvSpPr>
          <p:nvPr>
            <p:ph idx="1"/>
          </p:nvPr>
        </p:nvSpPr>
        <p:spPr>
          <a:xfrm>
            <a:off x="369998" y="3928322"/>
            <a:ext cx="11485848" cy="2677656"/>
          </a:xfrm>
        </p:spPr>
        <p:txBody>
          <a:bodyPr/>
          <a:lstStyle/>
          <a:p>
            <a:pPr hangingPunct="0">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new Moon-landing spacesuit appeared for the first time at the third Spacesuit Technology Forum in Chongqing</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可知，在重庆举行的第三届宇航服技术论坛上，新型登月宇航服首次亮相。故填</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Chongqing</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43729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nvPr>
        </p:nvGraphicFramePr>
        <p:xfrm>
          <a:off x="478582" y="937102"/>
          <a:ext cx="11233248" cy="2971800"/>
        </p:xfrm>
        <a:graphic>
          <a:graphicData uri="http://schemas.openxmlformats.org/drawingml/2006/table">
            <a:tbl>
              <a:tblPr firstRow="1" firstCol="1" bandRow="1"/>
              <a:tblGrid>
                <a:gridCol w="1008112">
                  <a:extLst>
                    <a:ext uri="{9D8B030D-6E8A-4147-A177-3AD203B41FA5}">
                      <a16:colId xmlns:a16="http://schemas.microsoft.com/office/drawing/2014/main" val="733388309"/>
                    </a:ext>
                  </a:extLst>
                </a:gridCol>
                <a:gridCol w="10225136">
                  <a:extLst>
                    <a:ext uri="{9D8B030D-6E8A-4147-A177-3AD203B41FA5}">
                      <a16:colId xmlns:a16="http://schemas.microsoft.com/office/drawing/2014/main" val="394509399"/>
                    </a:ext>
                  </a:extLst>
                </a:gridCol>
              </a:tblGrid>
              <a:tr h="54309">
                <a:tc gridSpan="2">
                  <a:txBody>
                    <a:bodyPr/>
                    <a:lstStyle/>
                    <a:p>
                      <a:pPr algn="ctr" hangingPunct="0">
                        <a:lnSpc>
                          <a:spcPct val="150000"/>
                        </a:lnSpc>
                        <a:spcAft>
                          <a:spcPts val="0"/>
                        </a:spcAf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New</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Landing</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Spacesuit</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4178189637"/>
                  </a:ext>
                </a:extLst>
              </a:tr>
              <a:tr h="349357">
                <a:tc>
                  <a:txBody>
                    <a:bodyPr/>
                    <a:lstStyle/>
                    <a:p>
                      <a:pPr algn="ctr" hangingPunct="0">
                        <a:lnSpc>
                          <a:spcPct val="150000"/>
                        </a:lnSpc>
                        <a:spcAft>
                          <a:spcPts val="0"/>
                        </a:spcAf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2600">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white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suit</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red</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stripes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red</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stripes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like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ribbons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Dunhuang</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art</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rocket</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flames.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600">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design</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brings</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sz="26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brave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spirit</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together.</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34" marR="3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3879641"/>
                  </a:ext>
                </a:extLst>
              </a:tr>
            </a:tbl>
          </a:graphicData>
        </a:graphic>
      </p:graphicFrame>
      <p:sp>
        <p:nvSpPr>
          <p:cNvPr id="3" name="矩形 2"/>
          <p:cNvSpPr/>
          <p:nvPr/>
        </p:nvSpPr>
        <p:spPr>
          <a:xfrm>
            <a:off x="4297537" y="2772289"/>
            <a:ext cx="2212465" cy="492443"/>
          </a:xfrm>
          <a:prstGeom prst="rect">
            <a:avLst/>
          </a:prstGeom>
        </p:spPr>
        <p:txBody>
          <a:bodyPr wrap="none">
            <a:spAutoFit/>
          </a:bodyPr>
          <a:lstStyle/>
          <a:p>
            <a:r>
              <a:rPr lang="en-US" altLang="zh-CN" sz="2600"/>
              <a:t>traditional art</a:t>
            </a:r>
            <a:endParaRPr lang="zh-CN" altLang="en-US" sz="2600"/>
          </a:p>
        </p:txBody>
      </p:sp>
      <p:sp>
        <p:nvSpPr>
          <p:cNvPr id="4" name="内容占位符 1"/>
          <p:cNvSpPr>
            <a:spLocks noGrp="1"/>
          </p:cNvSpPr>
          <p:nvPr>
            <p:ph idx="1"/>
          </p:nvPr>
        </p:nvSpPr>
        <p:spPr>
          <a:xfrm>
            <a:off x="360854" y="3912438"/>
            <a:ext cx="11485848" cy="1892826"/>
          </a:xfrm>
        </p:spPr>
        <p:txBody>
          <a:bodyPr/>
          <a:lstStyle/>
          <a:p>
            <a:pPr hangingPunct="0">
              <a:spcAft>
                <a:spcPts val="0"/>
              </a:spcAft>
            </a:pP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design of the spacesuit brings traditional art and the brave spirit of Chinese people together</a:t>
            </a:r>
            <a:r>
              <a:rPr lang="en-US" altLang="zh-CN" sz="26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可知，其设计把传统艺术和中国人民的勇敢精神融为一体。故填</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traditional art</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08426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nvPr>
        </p:nvGraphicFramePr>
        <p:xfrm>
          <a:off x="478582" y="764704"/>
          <a:ext cx="11233248" cy="2743200"/>
        </p:xfrm>
        <a:graphic>
          <a:graphicData uri="http://schemas.openxmlformats.org/drawingml/2006/table">
            <a:tbl>
              <a:tblPr firstRow="1" firstCol="1" bandRow="1"/>
              <a:tblGrid>
                <a:gridCol w="1008112">
                  <a:extLst>
                    <a:ext uri="{9D8B030D-6E8A-4147-A177-3AD203B41FA5}">
                      <a16:colId xmlns:a16="http://schemas.microsoft.com/office/drawing/2014/main" val="733388309"/>
                    </a:ext>
                  </a:extLst>
                </a:gridCol>
                <a:gridCol w="10225136">
                  <a:extLst>
                    <a:ext uri="{9D8B030D-6E8A-4147-A177-3AD203B41FA5}">
                      <a16:colId xmlns:a16="http://schemas.microsoft.com/office/drawing/2014/main" val="394509399"/>
                    </a:ext>
                  </a:extLst>
                </a:gridCol>
              </a:tblGrid>
              <a:tr h="0">
                <a:tc gridSpan="2">
                  <a:txBody>
                    <a:bodyPr/>
                    <a:lstStyle/>
                    <a:p>
                      <a:pPr algn="ctr" hangingPunct="0">
                        <a:lnSpc>
                          <a:spcPct val="150000"/>
                        </a:lnSpc>
                        <a:spcAft>
                          <a:spcPts val="0"/>
                        </a:spcAft>
                      </a:pPr>
                      <a:r>
                        <a:rPr lang="en-US" sz="3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New</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3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Landing</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Spacesuit</a:t>
                      </a:r>
                      <a:endParaRPr 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4178189637"/>
                  </a:ext>
                </a:extLst>
              </a:tr>
              <a:tr h="38767">
                <a:tc>
                  <a:txBody>
                    <a:bodyPr/>
                    <a:lstStyle/>
                    <a:p>
                      <a:pPr algn="ctr" hangingPunct="0">
                        <a:lnSpc>
                          <a:spcPct val="150000"/>
                        </a:lnSpc>
                        <a:spcAft>
                          <a:spcPts val="0"/>
                        </a:spcAft>
                      </a:pP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a:t>
                      </a:r>
                      <a:endParaRPr 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en-US" sz="3000">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r>
                        <a:rPr lang="en-US" sz="3000" spc="-8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3000" spc="-8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spc="-8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3000" spc="-8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spc="-8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protect</a:t>
                      </a:r>
                      <a:r>
                        <a:rPr lang="en-US" sz="3000" spc="-8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spc="-8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astronauts</a:t>
                      </a:r>
                      <a:r>
                        <a:rPr lang="en-US" sz="3000" spc="-8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spc="-8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r>
                        <a:rPr lang="en-US" sz="3000" spc="-8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spc="-8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000" spc="-8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spc="-8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3000" spc="-8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3000" spc="-8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3000" spc="-80" baseline="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u="sng" spc="-80" baseline="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en-US" altLang="zh-CN" sz="3000" u="sng" spc="-80" baseline="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3000" u="sng" spc="-80" baseline="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3000" spc="-8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3000" spc="-8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3000">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astronauts</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will</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able</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walk,</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climb</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drive</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3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Moon</a:t>
                      </a:r>
                      <a:r>
                        <a:rPr lang="en-US" sz="3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3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134" marR="313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3879641"/>
                  </a:ext>
                </a:extLst>
              </a:tr>
            </a:tbl>
          </a:graphicData>
        </a:graphic>
      </p:graphicFrame>
      <p:sp>
        <p:nvSpPr>
          <p:cNvPr id="4" name="矩形 3"/>
          <p:cNvSpPr/>
          <p:nvPr/>
        </p:nvSpPr>
        <p:spPr>
          <a:xfrm>
            <a:off x="7884433" y="1539540"/>
            <a:ext cx="3611373" cy="553998"/>
          </a:xfrm>
          <a:prstGeom prst="rect">
            <a:avLst/>
          </a:prstGeom>
        </p:spPr>
        <p:txBody>
          <a:bodyPr wrap="none">
            <a:spAutoFit/>
          </a:bodyPr>
          <a:lstStyle/>
          <a:p>
            <a:r>
              <a:rPr lang="en-US" altLang="zh-CN" sz="3000" smtClean="0"/>
              <a:t>terrible environment</a:t>
            </a:r>
            <a:endParaRPr lang="zh-CN" altLang="en-US" sz="3000"/>
          </a:p>
        </p:txBody>
      </p:sp>
      <p:sp>
        <p:nvSpPr>
          <p:cNvPr id="6" name="内容占位符 1"/>
          <p:cNvSpPr>
            <a:spLocks noGrp="1"/>
          </p:cNvSpPr>
          <p:nvPr>
            <p:ph idx="1"/>
          </p:nvPr>
        </p:nvSpPr>
        <p:spPr>
          <a:xfrm>
            <a:off x="360854" y="3455672"/>
            <a:ext cx="11485848" cy="2169825"/>
          </a:xfrm>
        </p:spPr>
        <p:txBody>
          <a:bodyPr/>
          <a:lstStyle/>
          <a:p>
            <a:pPr hangingPunct="0">
              <a:spcAft>
                <a:spcPts val="0"/>
              </a:spcAft>
            </a:pP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根据第三段中的</a:t>
            </a:r>
            <a:r>
              <a:rPr lang="en-US" altLang="zh-CN" sz="3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spacesuit is made to protect astronauts from the moon’s terrible environment</a:t>
            </a:r>
            <a:r>
              <a:rPr lang="en-US" altLang="zh-CN" sz="30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zh-CN" altLang="zh-CN" sz="3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，宇航服能保护航天员免受月球恶劣环境的伤害。故填</a:t>
            </a:r>
            <a:r>
              <a:rPr lang="en-US" altLang="zh-CN" sz="3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terrible environment</a:t>
            </a:r>
            <a:r>
              <a:rPr lang="zh-CN" altLang="zh-CN" sz="3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35983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uild="p"/>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670</Words>
  <Application>Microsoft Office PowerPoint</Application>
  <PresentationFormat>自定义</PresentationFormat>
  <Paragraphs>36</Paragraphs>
  <Slides>12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12</vt:i4>
      </vt:variant>
    </vt:vector>
  </HeadingPairs>
  <TitlesOfParts>
    <vt:vector size="22"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2025-09-13T09:43:18Z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